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1779" r:id="rId7"/>
    <p:sldId id="1837" r:id="rId8"/>
    <p:sldId id="1836" r:id="rId9"/>
    <p:sldId id="1800" r:id="rId10"/>
    <p:sldId id="1914" r:id="rId11"/>
    <p:sldId id="1915" r:id="rId12"/>
    <p:sldId id="1916" r:id="rId13"/>
    <p:sldId id="1911" r:id="rId14"/>
    <p:sldId id="1912" r:id="rId15"/>
    <p:sldId id="1913" r:id="rId16"/>
    <p:sldId id="1838"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nvidia.com/blog/optimizing-gpu-performance-tensor-cores/" TargetMode="External"/><Relationship Id="rId2" Type="http://schemas.openxmlformats.org/officeDocument/2006/relationships/hyperlink" Target="https://arxiv.org/abs/1811.08309" TargetMode="External"/><Relationship Id="rId1" Type="http://schemas.openxmlformats.org/officeDocument/2006/relationships/slideLayout" Target="../slideLayouts/slideLayout8.xml"/><Relationship Id="rId5" Type="http://schemas.openxmlformats.org/officeDocument/2006/relationships/hyperlink" Target="https://developer.nvidia.com/blog/accelerating-winml-and-nvidia-tensor-cores/" TargetMode="External"/><Relationship Id="rId4" Type="http://schemas.openxmlformats.org/officeDocument/2006/relationships/hyperlink" Target="https://developer.nvidia.com/blog/programming-tensor-cores-cuda-9/"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FCD70-6AA5-B74D-9BA6-EA99767F0E7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B68252E-2DB2-5E45-BF69-73A8054FEA67}"/>
              </a:ext>
            </a:extLst>
          </p:cNvPr>
          <p:cNvSpPr>
            <a:spLocks noGrp="1"/>
          </p:cNvSpPr>
          <p:nvPr>
            <p:ph sz="half" idx="1"/>
          </p:nvPr>
        </p:nvSpPr>
        <p:spPr/>
        <p:txBody>
          <a:bodyPr/>
          <a:lstStyle/>
          <a:p>
            <a:r>
              <a:rPr lang="zh-CN" altLang="en-US" i="1" dirty="0"/>
              <a:t>图 </a:t>
            </a:r>
            <a:r>
              <a:rPr lang="en-US" altLang="zh-CN" i="1" dirty="0"/>
              <a:t>9 </a:t>
            </a:r>
            <a:r>
              <a:rPr lang="zh-CN" altLang="en-US" i="1" dirty="0"/>
              <a:t>。 </a:t>
            </a:r>
            <a:r>
              <a:rPr lang="en-US" altLang="zh-CN" i="1" dirty="0"/>
              <a:t>A100 </a:t>
            </a:r>
            <a:r>
              <a:rPr lang="zh-CN" altLang="en-US" i="1" dirty="0"/>
              <a:t>细粒度结构化稀疏度使用 </a:t>
            </a:r>
            <a:r>
              <a:rPr lang="en-US" altLang="zh-CN" i="1" dirty="0"/>
              <a:t>4 </a:t>
            </a:r>
            <a:r>
              <a:rPr lang="zh-CN" altLang="en-US" i="1" dirty="0"/>
              <a:t>取 </a:t>
            </a:r>
            <a:r>
              <a:rPr lang="en-US" altLang="zh-CN" i="1" dirty="0"/>
              <a:t>2 </a:t>
            </a:r>
            <a:r>
              <a:rPr lang="zh-CN" altLang="en-US" i="1" dirty="0"/>
              <a:t>的非零模式对训练的权重进行修剪，然后使用一个简单而通用的方法对非零权重进行微调。权重被压缩，数据占用空间和带宽减少了 </a:t>
            </a:r>
            <a:r>
              <a:rPr lang="en-US" altLang="zh-CN" i="1" dirty="0"/>
              <a:t>2 </a:t>
            </a:r>
            <a:r>
              <a:rPr lang="zh-CN" altLang="en-US" i="1" dirty="0"/>
              <a:t>倍， </a:t>
            </a:r>
            <a:r>
              <a:rPr lang="en-US" altLang="zh-CN" i="1" dirty="0"/>
              <a:t>A100 </a:t>
            </a:r>
            <a:r>
              <a:rPr lang="zh-CN" altLang="en-US" i="1" dirty="0"/>
              <a:t>稀疏张量核心通过跳过零将数学吞吐量翻倍。</a:t>
            </a:r>
            <a:endParaRPr lang="zh-CN" altLang="en-US" dirty="0"/>
          </a:p>
          <a:p>
            <a:br>
              <a:rPr lang="zh-CN" altLang="en-US" dirty="0"/>
            </a:br>
            <a:endParaRPr kumimoji="1" lang="zh-CN" altLang="en-US" dirty="0"/>
          </a:p>
        </p:txBody>
      </p:sp>
      <p:sp>
        <p:nvSpPr>
          <p:cNvPr id="4" name="内容占位符 3">
            <a:extLst>
              <a:ext uri="{FF2B5EF4-FFF2-40B4-BE49-F238E27FC236}">
                <a16:creationId xmlns:a16="http://schemas.microsoft.com/office/drawing/2014/main" id="{98C2F013-176D-BA4A-89D6-9A703671335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6C0E474-AE83-E742-9E1B-311212790F9F}"/>
              </a:ext>
            </a:extLst>
          </p:cNvPr>
          <p:cNvPicPr>
            <a:picLocks noChangeAspect="1"/>
          </p:cNvPicPr>
          <p:nvPr/>
        </p:nvPicPr>
        <p:blipFill>
          <a:blip r:embed="rId2"/>
          <a:stretch>
            <a:fillRect/>
          </a:stretch>
        </p:blipFill>
        <p:spPr>
          <a:xfrm>
            <a:off x="3866133" y="1640844"/>
            <a:ext cx="7865282" cy="4235152"/>
          </a:xfrm>
          <a:prstGeom prst="rect">
            <a:avLst/>
          </a:prstGeom>
        </p:spPr>
      </p:pic>
    </p:spTree>
    <p:extLst>
      <p:ext uri="{BB962C8B-B14F-4D97-AF65-F5344CB8AC3E}">
        <p14:creationId xmlns:p14="http://schemas.microsoft.com/office/powerpoint/2010/main" val="233284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5B890C-8FF6-E24E-B24D-650B2D70EBF4}"/>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r>
              <a:rPr lang="en-US" altLang="zh-CN" dirty="0">
                <a:hlinkClick r:id="rId2"/>
              </a:rPr>
              <a:t>https://arxiv.org/abs/1811.08309</a:t>
            </a:r>
            <a:endParaRPr lang="en-US" altLang="zh-CN" dirty="0"/>
          </a:p>
          <a:p>
            <a:r>
              <a:rPr lang="en-US" altLang="zh-CN" dirty="0">
                <a:hlinkClick r:id="rId3"/>
              </a:rPr>
              <a:t>https://developer.nvidia.com/blog/optimizing-gpu-performance-tensor-cores/</a:t>
            </a:r>
            <a:endParaRPr lang="en-US" altLang="zh-CN" dirty="0"/>
          </a:p>
          <a:p>
            <a:r>
              <a:rPr lang="en-US" altLang="zh-CN" dirty="0">
                <a:hlinkClick r:id="rId4"/>
              </a:rPr>
              <a:t>https://developer.nvidia.com/blog/programming-tensor-cores-cuda-9/</a:t>
            </a:r>
            <a:endParaRPr lang="en-US" altLang="zh-CN" dirty="0"/>
          </a:p>
          <a:p>
            <a:r>
              <a:rPr lang="en-US" altLang="zh-CN" dirty="0">
                <a:hlinkClick r:id="rId5"/>
              </a:rPr>
              <a:t>https://developer.nvidia.com/blog/accelerating-winml-and-nvidia-tensor-cores/</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C792F9-AE45-B64E-8D54-DAF6275185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8AEBA5-2E07-7A49-80F1-3F8D1259CA5B}"/>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406482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C2F26-4C97-E143-8F38-7BFF3065E2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F276B4C-3FCC-3C4A-9008-398FECE7E14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59B84DC-3ED0-394B-8680-AE4D4FB80D2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F5E74C9-A00C-6A4D-BFC1-49DEF3BEF7F7}"/>
              </a:ext>
            </a:extLst>
          </p:cNvPr>
          <p:cNvPicPr>
            <a:picLocks noChangeAspect="1"/>
          </p:cNvPicPr>
          <p:nvPr/>
        </p:nvPicPr>
        <p:blipFill>
          <a:blip r:embed="rId2"/>
          <a:stretch>
            <a:fillRect/>
          </a:stretch>
        </p:blipFill>
        <p:spPr>
          <a:xfrm>
            <a:off x="-1" y="303473"/>
            <a:ext cx="12196763" cy="6251053"/>
          </a:xfrm>
          <a:prstGeom prst="rect">
            <a:avLst/>
          </a:prstGeom>
        </p:spPr>
      </p:pic>
    </p:spTree>
    <p:extLst>
      <p:ext uri="{BB962C8B-B14F-4D97-AF65-F5344CB8AC3E}">
        <p14:creationId xmlns:p14="http://schemas.microsoft.com/office/powerpoint/2010/main" val="285814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E3EFD-4607-5D4F-8DF5-9E586FEE15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A80963-341A-AC4A-8E6F-4A8EFECA23AA}"/>
              </a:ext>
            </a:extLst>
          </p:cNvPr>
          <p:cNvSpPr>
            <a:spLocks noGrp="1"/>
          </p:cNvSpPr>
          <p:nvPr>
            <p:ph sz="half" idx="1"/>
          </p:nvPr>
        </p:nvSpPr>
        <p:spPr/>
        <p:txBody>
          <a:bodyPr/>
          <a:lstStyle/>
          <a:p>
            <a:r>
              <a:rPr lang="en-US" altLang="zh-CN" dirty="0"/>
              <a:t>Tesla Titan V GPU</a:t>
            </a:r>
            <a:r>
              <a:rPr lang="zh-CN" altLang="en-US" dirty="0"/>
              <a:t>中包含</a:t>
            </a:r>
            <a:r>
              <a:rPr lang="en-US" altLang="zh-CN" dirty="0"/>
              <a:t>640</a:t>
            </a:r>
            <a:r>
              <a:rPr lang="zh-CN" altLang="en-US" dirty="0"/>
              <a:t>个</a:t>
            </a:r>
            <a:r>
              <a:rPr lang="en-US" altLang="zh-CN" dirty="0"/>
              <a:t>Tensor Core</a:t>
            </a:r>
            <a:r>
              <a:rPr lang="zh-CN" altLang="en-US" dirty="0"/>
              <a:t>，分布于</a:t>
            </a:r>
            <a:r>
              <a:rPr lang="en-US" altLang="zh-CN" dirty="0"/>
              <a:t>80</a:t>
            </a:r>
            <a:r>
              <a:rPr lang="zh-CN" altLang="en-US" dirty="0"/>
              <a:t>个</a:t>
            </a:r>
            <a:r>
              <a:rPr lang="en-US" altLang="zh-CN" dirty="0"/>
              <a:t>SM</a:t>
            </a:r>
            <a:r>
              <a:rPr lang="zh-CN" altLang="en-US" dirty="0"/>
              <a:t>中，每个</a:t>
            </a:r>
            <a:r>
              <a:rPr lang="en-US" altLang="zh-CN" dirty="0"/>
              <a:t>SM</a:t>
            </a:r>
            <a:r>
              <a:rPr lang="zh-CN" altLang="en-US" dirty="0"/>
              <a:t>包含</a:t>
            </a:r>
            <a:r>
              <a:rPr lang="en-US" altLang="zh-CN" dirty="0"/>
              <a:t>8</a:t>
            </a:r>
            <a:r>
              <a:rPr lang="zh-CN" altLang="en-US" dirty="0"/>
              <a:t>个</a:t>
            </a:r>
            <a:r>
              <a:rPr lang="en-US" altLang="zh-CN" dirty="0"/>
              <a:t>Tensor Core</a:t>
            </a:r>
            <a:r>
              <a:rPr lang="zh-CN" altLang="en-US" dirty="0"/>
              <a:t>。在</a:t>
            </a:r>
            <a:r>
              <a:rPr lang="en-US" altLang="zh-CN" dirty="0"/>
              <a:t>1530MHz</a:t>
            </a:r>
            <a:r>
              <a:rPr lang="zh-CN" altLang="en-US" dirty="0"/>
              <a:t>下的理论性能可达</a:t>
            </a:r>
            <a:r>
              <a:rPr lang="en-US" altLang="zh-CN" dirty="0"/>
              <a:t>125 TFLOPS</a:t>
            </a:r>
            <a:r>
              <a:rPr lang="zh-CN" altLang="en-US" dirty="0"/>
              <a:t>。</a:t>
            </a:r>
            <a:endParaRPr kumimoji="1" lang="zh-CN" altLang="en-US" dirty="0"/>
          </a:p>
        </p:txBody>
      </p:sp>
    </p:spTree>
    <p:extLst>
      <p:ext uri="{BB962C8B-B14F-4D97-AF65-F5344CB8AC3E}">
        <p14:creationId xmlns:p14="http://schemas.microsoft.com/office/powerpoint/2010/main" val="237830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41B73771-E4E2-034D-A37A-25A00DD25B0E}"/>
              </a:ext>
            </a:extLst>
          </p:cNvPr>
          <p:cNvPicPr>
            <a:picLocks noChangeAspect="1"/>
          </p:cNvPicPr>
          <p:nvPr/>
        </p:nvPicPr>
        <p:blipFill>
          <a:blip r:embed="rId2"/>
          <a:stretch>
            <a:fillRect/>
          </a:stretch>
        </p:blipFill>
        <p:spPr>
          <a:xfrm>
            <a:off x="609654" y="260648"/>
            <a:ext cx="10963474" cy="6166954"/>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D0955-68E4-2248-AEE4-BA37FCD6A2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04C574-EB93-7B45-93A3-D19E3614A6F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FF8C884-B89A-7C45-8183-4AE7B3DC0B1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2A4D1AA-8D17-2145-A3EF-3DDF1864EB92}"/>
              </a:ext>
            </a:extLst>
          </p:cNvPr>
          <p:cNvPicPr>
            <a:picLocks noChangeAspect="1"/>
          </p:cNvPicPr>
          <p:nvPr/>
        </p:nvPicPr>
        <p:blipFill>
          <a:blip r:embed="rId2"/>
          <a:stretch>
            <a:fillRect/>
          </a:stretch>
        </p:blipFill>
        <p:spPr>
          <a:xfrm>
            <a:off x="4117181" y="2546350"/>
            <a:ext cx="3962400" cy="1765300"/>
          </a:xfrm>
          <a:prstGeom prst="rect">
            <a:avLst/>
          </a:prstGeom>
        </p:spPr>
      </p:pic>
    </p:spTree>
    <p:extLst>
      <p:ext uri="{BB962C8B-B14F-4D97-AF65-F5344CB8AC3E}">
        <p14:creationId xmlns:p14="http://schemas.microsoft.com/office/powerpoint/2010/main" val="167589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32084</TotalTime>
  <Words>345</Words>
  <Application>Microsoft Macintosh PowerPoint</Application>
  <PresentationFormat>自定义</PresentationFormat>
  <Paragraphs>54</Paragraphs>
  <Slides>12</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12</vt:i4>
      </vt:variant>
    </vt:vector>
  </HeadingPairs>
  <TitlesOfParts>
    <vt:vector size="3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5036</cp:revision>
  <dcterms:created xsi:type="dcterms:W3CDTF">2015-01-14T10:38:57Z</dcterms:created>
  <dcterms:modified xsi:type="dcterms:W3CDTF">2023-03-25T01:25:23Z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